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25">
          <p15:clr>
            <a:srgbClr val="A4A3A4"/>
          </p15:clr>
        </p15:guide>
        <p15:guide id="2" pos="1209">
          <p15:clr>
            <a:srgbClr val="A4A3A4"/>
          </p15:clr>
        </p15:guide>
        <p15:guide id="3" pos="2955">
          <p15:clr>
            <a:srgbClr val="A4A3A4"/>
          </p15:clr>
        </p15:guide>
        <p15:guide id="4" pos="2071">
          <p15:clr>
            <a:srgbClr val="A4A3A4"/>
          </p15:clr>
        </p15:guide>
        <p15:guide id="5" pos="3840">
          <p15:clr>
            <a:srgbClr val="A4A3A4"/>
          </p15:clr>
        </p15:guide>
        <p15:guide id="6" pos="4702">
          <p15:clr>
            <a:srgbClr val="A4A3A4"/>
          </p15:clr>
        </p15:guide>
        <p15:guide id="7" pos="5586">
          <p15:clr>
            <a:srgbClr val="A4A3A4"/>
          </p15:clr>
        </p15:guide>
        <p15:guide id="8" pos="7333">
          <p15:clr>
            <a:srgbClr val="A4A3A4"/>
          </p15:clr>
        </p15:guide>
        <p15:guide id="9" orient="horz" pos="3952">
          <p15:clr>
            <a:srgbClr val="A4A3A4"/>
          </p15:clr>
        </p15:guide>
        <p15:guide id="10" pos="6471">
          <p15:clr>
            <a:srgbClr val="A4A3A4"/>
          </p15:clr>
        </p15:guide>
        <p15:guide id="11" orient="horz" pos="913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5"/>
        <p:guide pos="1209"/>
        <p:guide pos="2955"/>
        <p:guide pos="2071"/>
        <p:guide pos="3840"/>
        <p:guide pos="4702"/>
        <p:guide pos="5586"/>
        <p:guide pos="7333"/>
        <p:guide pos="3952" orient="horz"/>
        <p:guide pos="6471"/>
        <p:guide pos="913" orient="horz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4daa60bc04_2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4daa60bc04_2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34daa60bc04_2_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4daa60bc04_2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4daa60bc04_2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34daa60bc04_2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4daa60bc04_2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4daa60bc04_2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34daa60bc04_2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4daa60bc04_2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4daa60bc04_2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34daa60bc04_2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ложка">
  <p:cSld name="Обложка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ue circle with white text&#10;&#10;Description automatically generated with low confidence" id="16" name="Google Shape;1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3859" y="962173"/>
            <a:ext cx="886499" cy="886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Google Shape;17;p2"/>
          <p:cNvCxnSpPr/>
          <p:nvPr/>
        </p:nvCxnSpPr>
        <p:spPr>
          <a:xfrm>
            <a:off x="6090212" y="985336"/>
            <a:ext cx="0" cy="840173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" name="Google Shape;18;p2"/>
          <p:cNvCxnSpPr/>
          <p:nvPr/>
        </p:nvCxnSpPr>
        <p:spPr>
          <a:xfrm>
            <a:off x="8642581" y="985336"/>
            <a:ext cx="0" cy="840173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" name="Google Shape;19;p2"/>
          <p:cNvCxnSpPr/>
          <p:nvPr/>
        </p:nvCxnSpPr>
        <p:spPr>
          <a:xfrm>
            <a:off x="11179047" y="985336"/>
            <a:ext cx="0" cy="840173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" name="Google Shape;20;p2"/>
          <p:cNvSpPr txBox="1"/>
          <p:nvPr>
            <p:ph type="title"/>
          </p:nvPr>
        </p:nvSpPr>
        <p:spPr>
          <a:xfrm>
            <a:off x="1027967" y="2404670"/>
            <a:ext cx="7634059" cy="1978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4300"/>
              <a:buFont typeface="Arial"/>
              <a:buNone/>
              <a:defRPr b="0" i="0" sz="4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" type="body"/>
          </p:nvPr>
        </p:nvSpPr>
        <p:spPr>
          <a:xfrm>
            <a:off x="2074947" y="1187841"/>
            <a:ext cx="3848717" cy="4351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 sz="16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 sz="16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 sz="16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 sz="16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 sz="16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2" type="body"/>
          </p:nvPr>
        </p:nvSpPr>
        <p:spPr>
          <a:xfrm>
            <a:off x="6259420" y="1173829"/>
            <a:ext cx="2278063" cy="463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200"/>
              <a:buFont typeface="Arial"/>
              <a:buNone/>
              <a:defRPr b="0" i="0" sz="12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3" type="body"/>
          </p:nvPr>
        </p:nvSpPr>
        <p:spPr>
          <a:xfrm>
            <a:off x="8786720" y="1173829"/>
            <a:ext cx="2217738" cy="463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200"/>
              <a:buFont typeface="Arial"/>
              <a:buNone/>
              <a:defRPr b="0" i="0" sz="12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4" type="body"/>
          </p:nvPr>
        </p:nvSpPr>
        <p:spPr>
          <a:xfrm>
            <a:off x="1027967" y="4824914"/>
            <a:ext cx="7625267" cy="6528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600"/>
              <a:buFont typeface="Arial"/>
              <a:buNone/>
              <a:defRPr b="0" i="0" sz="16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чистый">
  <p:cSld name="чистый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 cap="flat" cmpd="sng" w="12700">
            <a:solidFill>
              <a:srgbClr val="0A204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6" name="Google Shape;13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10809" y="2643809"/>
            <a:ext cx="1570383" cy="1570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чистый_2">
  <p:cSld name="чистый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138" name="Google Shape;13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Google Shape;139;p12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0" name="Google Shape;140;p12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1" name="Google Shape;141;p12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2" name="Google Shape;142;p12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3" name="Google Shape;143;p12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4" name="Google Shape;144;p12"/>
          <p:cNvSpPr txBox="1"/>
          <p:nvPr>
            <p:ph idx="1" type="body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12"/>
          <p:cNvSpPr txBox="1"/>
          <p:nvPr>
            <p:ph idx="2" type="body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12"/>
          <p:cNvSpPr txBox="1"/>
          <p:nvPr>
            <p:ph idx="3" type="body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вет">
  <p:cSld name="цвет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148" name="Google Shape;14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13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0" name="Google Shape;150;p13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1" name="Google Shape;151;p13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2" name="Google Shape;152;p13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13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4" name="Google Shape;154;p13"/>
          <p:cNvSpPr txBox="1"/>
          <p:nvPr>
            <p:ph idx="1" type="body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13"/>
          <p:cNvSpPr txBox="1"/>
          <p:nvPr>
            <p:ph idx="2" type="body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13"/>
          <p:cNvSpPr txBox="1"/>
          <p:nvPr>
            <p:ph idx="3" type="body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13"/>
          <p:cNvSpPr txBox="1"/>
          <p:nvPr>
            <p:ph type="title"/>
          </p:nvPr>
        </p:nvSpPr>
        <p:spPr>
          <a:xfrm>
            <a:off x="585899" y="1447790"/>
            <a:ext cx="4322530" cy="777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13"/>
          <p:cNvSpPr txBox="1"/>
          <p:nvPr>
            <p:ph idx="4" type="body"/>
          </p:nvPr>
        </p:nvSpPr>
        <p:spPr>
          <a:xfrm>
            <a:off x="585898" y="2379663"/>
            <a:ext cx="4322531" cy="2399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13"/>
          <p:cNvSpPr/>
          <p:nvPr/>
        </p:nvSpPr>
        <p:spPr>
          <a:xfrm>
            <a:off x="5392982" y="1447790"/>
            <a:ext cx="830997" cy="830997"/>
          </a:xfrm>
          <a:prstGeom prst="ellipse">
            <a:avLst/>
          </a:prstGeom>
          <a:solidFill>
            <a:srgbClr val="0E2D6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3"/>
          <p:cNvSpPr/>
          <p:nvPr/>
        </p:nvSpPr>
        <p:spPr>
          <a:xfrm>
            <a:off x="6742925" y="1447790"/>
            <a:ext cx="830997" cy="830997"/>
          </a:xfrm>
          <a:prstGeom prst="ellipse">
            <a:avLst/>
          </a:prstGeom>
          <a:solidFill>
            <a:srgbClr val="234A9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3"/>
          <p:cNvSpPr/>
          <p:nvPr/>
        </p:nvSpPr>
        <p:spPr>
          <a:xfrm>
            <a:off x="8092868" y="1447790"/>
            <a:ext cx="830997" cy="830997"/>
          </a:xfrm>
          <a:prstGeom prst="ellipse">
            <a:avLst/>
          </a:prstGeom>
          <a:solidFill>
            <a:srgbClr val="11A0D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3"/>
          <p:cNvSpPr/>
          <p:nvPr/>
        </p:nvSpPr>
        <p:spPr>
          <a:xfrm>
            <a:off x="9442811" y="1447790"/>
            <a:ext cx="830997" cy="830997"/>
          </a:xfrm>
          <a:prstGeom prst="ellipse">
            <a:avLst/>
          </a:prstGeom>
          <a:solidFill>
            <a:srgbClr val="029C6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3"/>
          <p:cNvSpPr/>
          <p:nvPr/>
        </p:nvSpPr>
        <p:spPr>
          <a:xfrm>
            <a:off x="10792754" y="1447790"/>
            <a:ext cx="830997" cy="830997"/>
          </a:xfrm>
          <a:prstGeom prst="ellipse">
            <a:avLst/>
          </a:prstGeom>
          <a:solidFill>
            <a:srgbClr val="EB681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3"/>
          <p:cNvSpPr/>
          <p:nvPr/>
        </p:nvSpPr>
        <p:spPr>
          <a:xfrm>
            <a:off x="5392982" y="2708699"/>
            <a:ext cx="830997" cy="830997"/>
          </a:xfrm>
          <a:prstGeom prst="ellipse">
            <a:avLst/>
          </a:prstGeom>
          <a:solidFill>
            <a:srgbClr val="7D4EB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3"/>
          <p:cNvSpPr/>
          <p:nvPr/>
        </p:nvSpPr>
        <p:spPr>
          <a:xfrm>
            <a:off x="6742925" y="2708699"/>
            <a:ext cx="830997" cy="830997"/>
          </a:xfrm>
          <a:prstGeom prst="ellipse">
            <a:avLst/>
          </a:prstGeom>
          <a:solidFill>
            <a:srgbClr val="E61F3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3"/>
          <p:cNvSpPr/>
          <p:nvPr/>
        </p:nvSpPr>
        <p:spPr>
          <a:xfrm>
            <a:off x="8092868" y="2708699"/>
            <a:ext cx="830997" cy="830997"/>
          </a:xfrm>
          <a:prstGeom prst="ellipse">
            <a:avLst/>
          </a:prstGeom>
          <a:solidFill>
            <a:srgbClr val="FBBA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3"/>
          <p:cNvSpPr/>
          <p:nvPr/>
        </p:nvSpPr>
        <p:spPr>
          <a:xfrm>
            <a:off x="9442811" y="2708699"/>
            <a:ext cx="830997" cy="830997"/>
          </a:xfrm>
          <a:prstGeom prst="ellipse">
            <a:avLst/>
          </a:prstGeom>
          <a:solidFill>
            <a:srgbClr val="7DA0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13"/>
          <p:cNvSpPr/>
          <p:nvPr/>
        </p:nvSpPr>
        <p:spPr>
          <a:xfrm>
            <a:off x="10792754" y="2708699"/>
            <a:ext cx="830997" cy="830997"/>
          </a:xfrm>
          <a:prstGeom prst="ellipse">
            <a:avLst/>
          </a:prstGeom>
          <a:solidFill>
            <a:srgbClr val="47A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3"/>
          <p:cNvSpPr/>
          <p:nvPr/>
        </p:nvSpPr>
        <p:spPr>
          <a:xfrm>
            <a:off x="5392982" y="3969609"/>
            <a:ext cx="830997" cy="830997"/>
          </a:xfrm>
          <a:prstGeom prst="ellipse">
            <a:avLst/>
          </a:prstGeom>
          <a:solidFill>
            <a:srgbClr val="EB8C3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3"/>
          <p:cNvSpPr/>
          <p:nvPr/>
        </p:nvSpPr>
        <p:spPr>
          <a:xfrm>
            <a:off x="6742925" y="3969609"/>
            <a:ext cx="830997" cy="830997"/>
          </a:xfrm>
          <a:prstGeom prst="ellipse">
            <a:avLst/>
          </a:prstGeom>
          <a:solidFill>
            <a:srgbClr val="9662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3"/>
          <p:cNvSpPr/>
          <p:nvPr/>
        </p:nvSpPr>
        <p:spPr>
          <a:xfrm>
            <a:off x="8092868" y="3969609"/>
            <a:ext cx="830997" cy="830997"/>
          </a:xfrm>
          <a:prstGeom prst="ellipse">
            <a:avLst/>
          </a:prstGeom>
          <a:solidFill>
            <a:srgbClr val="CD5A5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3"/>
          <p:cNvSpPr/>
          <p:nvPr/>
        </p:nvSpPr>
        <p:spPr>
          <a:xfrm>
            <a:off x="9442811" y="3969609"/>
            <a:ext cx="830997" cy="830997"/>
          </a:xfrm>
          <a:prstGeom prst="ellipse">
            <a:avLst/>
          </a:prstGeom>
          <a:solidFill>
            <a:srgbClr val="FFD74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3"/>
          <p:cNvSpPr/>
          <p:nvPr/>
        </p:nvSpPr>
        <p:spPr>
          <a:xfrm>
            <a:off x="10792754" y="3969609"/>
            <a:ext cx="830997" cy="830997"/>
          </a:xfrm>
          <a:prstGeom prst="ellipse">
            <a:avLst/>
          </a:prstGeom>
          <a:solidFill>
            <a:srgbClr val="CDDD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3"/>
          <p:cNvSpPr/>
          <p:nvPr/>
        </p:nvSpPr>
        <p:spPr>
          <a:xfrm>
            <a:off x="5392982" y="5249769"/>
            <a:ext cx="830997" cy="830997"/>
          </a:xfrm>
          <a:prstGeom prst="ellipse">
            <a:avLst/>
          </a:prstGeom>
          <a:solidFill>
            <a:srgbClr val="D7EBB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3"/>
          <p:cNvSpPr/>
          <p:nvPr/>
        </p:nvSpPr>
        <p:spPr>
          <a:xfrm>
            <a:off x="6742925" y="5249769"/>
            <a:ext cx="830997" cy="830997"/>
          </a:xfrm>
          <a:prstGeom prst="ellipse">
            <a:avLst/>
          </a:prstGeom>
          <a:solidFill>
            <a:srgbClr val="FFDC9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3"/>
          <p:cNvSpPr/>
          <p:nvPr/>
        </p:nvSpPr>
        <p:spPr>
          <a:xfrm>
            <a:off x="8092868" y="5249769"/>
            <a:ext cx="830997" cy="830997"/>
          </a:xfrm>
          <a:prstGeom prst="ellipse">
            <a:avLst/>
          </a:prstGeom>
          <a:solidFill>
            <a:srgbClr val="D7C3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3"/>
          <p:cNvSpPr/>
          <p:nvPr/>
        </p:nvSpPr>
        <p:spPr>
          <a:xfrm>
            <a:off x="9442811" y="5249769"/>
            <a:ext cx="830997" cy="830997"/>
          </a:xfrm>
          <a:prstGeom prst="ellipse">
            <a:avLst/>
          </a:prstGeom>
          <a:solidFill>
            <a:srgbClr val="F6C3C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3"/>
          <p:cNvSpPr/>
          <p:nvPr/>
        </p:nvSpPr>
        <p:spPr>
          <a:xfrm>
            <a:off x="10792754" y="5249769"/>
            <a:ext cx="830997" cy="830997"/>
          </a:xfrm>
          <a:prstGeom prst="ellipse">
            <a:avLst/>
          </a:prstGeom>
          <a:solidFill>
            <a:srgbClr val="FFF07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_1">
  <p:cSld name="Текст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26" name="Google Shape;2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" name="Google Shape;27;p3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" name="Google Shape;28;p3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" name="Google Shape;29;p3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" name="Google Shape;30;p3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2000" u="none" cap="none" strike="noStrike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" name="Google Shape;31;p3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" name="Google Shape;32;p3"/>
          <p:cNvSpPr/>
          <p:nvPr>
            <p:ph idx="2" type="pic"/>
          </p:nvPr>
        </p:nvSpPr>
        <p:spPr>
          <a:xfrm>
            <a:off x="6684653" y="1447790"/>
            <a:ext cx="4325167" cy="4325107"/>
          </a:xfrm>
          <a:prstGeom prst="rect">
            <a:avLst/>
          </a:prstGeom>
          <a:solidFill>
            <a:srgbClr val="D9D9D9"/>
          </a:solidFill>
          <a:ln>
            <a:noFill/>
          </a:ln>
        </p:spPr>
      </p:sp>
      <p:sp>
        <p:nvSpPr>
          <p:cNvPr id="33" name="Google Shape;33;p3"/>
          <p:cNvSpPr txBox="1"/>
          <p:nvPr>
            <p:ph type="title"/>
          </p:nvPr>
        </p:nvSpPr>
        <p:spPr>
          <a:xfrm>
            <a:off x="585898" y="1447790"/>
            <a:ext cx="5245560" cy="777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"/>
          <p:cNvSpPr txBox="1"/>
          <p:nvPr>
            <p:ph idx="1" type="body"/>
          </p:nvPr>
        </p:nvSpPr>
        <p:spPr>
          <a:xfrm>
            <a:off x="585897" y="2379663"/>
            <a:ext cx="5245561" cy="3393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3"/>
          <p:cNvSpPr txBox="1"/>
          <p:nvPr>
            <p:ph idx="3" type="body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"/>
          <p:cNvSpPr txBox="1"/>
          <p:nvPr>
            <p:ph idx="4" type="body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"/>
          <p:cNvSpPr txBox="1"/>
          <p:nvPr>
            <p:ph idx="5" type="body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_2">
  <p:cSld name="Текст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39" name="Google Shape;3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" name="Google Shape;40;p4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" name="Google Shape;41;p4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" name="Google Shape;42;p4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" name="Google Shape;43;p4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" name="Google Shape;44;p4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" name="Google Shape;45;p4"/>
          <p:cNvSpPr txBox="1"/>
          <p:nvPr>
            <p:ph idx="1" type="body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4"/>
          <p:cNvSpPr txBox="1"/>
          <p:nvPr>
            <p:ph idx="2" type="body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type="title"/>
          </p:nvPr>
        </p:nvSpPr>
        <p:spPr>
          <a:xfrm>
            <a:off x="585897" y="1447790"/>
            <a:ext cx="11057955" cy="777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"/>
          <p:cNvSpPr txBox="1"/>
          <p:nvPr>
            <p:ph idx="3" type="body"/>
          </p:nvPr>
        </p:nvSpPr>
        <p:spPr>
          <a:xfrm>
            <a:off x="585897" y="2379663"/>
            <a:ext cx="11057971" cy="3745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4"/>
          <p:cNvSpPr txBox="1"/>
          <p:nvPr>
            <p:ph idx="4" type="body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_3">
  <p:cSld name="Текст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51" name="Google Shape;5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" name="Google Shape;52;p5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3" name="Google Shape;53;p5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4" name="Google Shape;54;p5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5" name="Google Shape;55;p5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" name="Google Shape;56;p5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7" name="Google Shape;57;p5"/>
          <p:cNvSpPr txBox="1"/>
          <p:nvPr>
            <p:ph idx="1" type="body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5"/>
          <p:cNvSpPr txBox="1"/>
          <p:nvPr>
            <p:ph idx="2" type="body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5"/>
          <p:cNvSpPr txBox="1"/>
          <p:nvPr>
            <p:ph idx="3" type="body"/>
          </p:nvPr>
        </p:nvSpPr>
        <p:spPr>
          <a:xfrm>
            <a:off x="585898" y="2379663"/>
            <a:ext cx="4322531" cy="2399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5"/>
          <p:cNvSpPr txBox="1"/>
          <p:nvPr>
            <p:ph idx="4" type="body"/>
          </p:nvPr>
        </p:nvSpPr>
        <p:spPr>
          <a:xfrm>
            <a:off x="585897" y="5183249"/>
            <a:ext cx="3934345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000"/>
              <a:buFont typeface="Arial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5"/>
          <p:cNvSpPr txBox="1"/>
          <p:nvPr>
            <p:ph idx="5" type="body"/>
          </p:nvPr>
        </p:nvSpPr>
        <p:spPr>
          <a:xfrm>
            <a:off x="6259892" y="2379663"/>
            <a:ext cx="5383968" cy="34517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3200"/>
              <a:buFont typeface="Arial"/>
              <a:buNone/>
              <a:defRPr b="0" i="0" sz="32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6" type="body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type="title"/>
          </p:nvPr>
        </p:nvSpPr>
        <p:spPr>
          <a:xfrm>
            <a:off x="585897" y="1447790"/>
            <a:ext cx="11057955" cy="777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График_1">
  <p:cSld name="График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65" name="Google Shape;6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" name="Google Shape;66;p6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7" name="Google Shape;67;p6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8" name="Google Shape;68;p6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9" name="Google Shape;69;p6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" name="Google Shape;70;p6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" name="Google Shape;71;p6"/>
          <p:cNvSpPr txBox="1"/>
          <p:nvPr>
            <p:ph idx="1" type="body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6"/>
          <p:cNvSpPr txBox="1"/>
          <p:nvPr>
            <p:ph idx="2" type="body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6"/>
          <p:cNvSpPr txBox="1"/>
          <p:nvPr>
            <p:ph idx="3" type="body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6"/>
          <p:cNvSpPr txBox="1"/>
          <p:nvPr>
            <p:ph type="title"/>
          </p:nvPr>
        </p:nvSpPr>
        <p:spPr>
          <a:xfrm>
            <a:off x="585899" y="1447790"/>
            <a:ext cx="4322530" cy="777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6"/>
          <p:cNvSpPr txBox="1"/>
          <p:nvPr>
            <p:ph idx="4" type="body"/>
          </p:nvPr>
        </p:nvSpPr>
        <p:spPr>
          <a:xfrm>
            <a:off x="585898" y="2379663"/>
            <a:ext cx="4322531" cy="2399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6"/>
          <p:cNvSpPr txBox="1"/>
          <p:nvPr>
            <p:ph idx="5" type="body"/>
          </p:nvPr>
        </p:nvSpPr>
        <p:spPr>
          <a:xfrm>
            <a:off x="585897" y="5183249"/>
            <a:ext cx="3934345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000"/>
              <a:buFont typeface="Arial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6"/>
          <p:cNvSpPr/>
          <p:nvPr>
            <p:ph idx="6" type="chart"/>
          </p:nvPr>
        </p:nvSpPr>
        <p:spPr>
          <a:xfrm>
            <a:off x="5272097" y="1447790"/>
            <a:ext cx="6371768" cy="42894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График_2">
  <p:cSld name="График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79" name="Google Shape;7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" name="Google Shape;80;p7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1" name="Google Shape;81;p7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2" name="Google Shape;82;p7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3" name="Google Shape;83;p7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4" name="Google Shape;84;p7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5" name="Google Shape;85;p7"/>
          <p:cNvSpPr txBox="1"/>
          <p:nvPr>
            <p:ph idx="1" type="body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7"/>
          <p:cNvSpPr txBox="1"/>
          <p:nvPr>
            <p:ph idx="2" type="body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7"/>
          <p:cNvSpPr txBox="1"/>
          <p:nvPr>
            <p:ph idx="3" type="body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7"/>
          <p:cNvSpPr txBox="1"/>
          <p:nvPr>
            <p:ph idx="4" type="body"/>
          </p:nvPr>
        </p:nvSpPr>
        <p:spPr>
          <a:xfrm>
            <a:off x="585897" y="5183249"/>
            <a:ext cx="3934345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000"/>
              <a:buFont typeface="Arial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7"/>
          <p:cNvSpPr/>
          <p:nvPr>
            <p:ph idx="5" type="chart"/>
          </p:nvPr>
        </p:nvSpPr>
        <p:spPr>
          <a:xfrm>
            <a:off x="5272097" y="1447790"/>
            <a:ext cx="6371768" cy="42894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7"/>
          <p:cNvSpPr txBox="1"/>
          <p:nvPr>
            <p:ph idx="6" type="body"/>
          </p:nvPr>
        </p:nvSpPr>
        <p:spPr>
          <a:xfrm>
            <a:off x="585788" y="1447064"/>
            <a:ext cx="4322762" cy="703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600"/>
              <a:buNone/>
              <a:defRPr b="0" i="0" sz="16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b="0" i="0" sz="16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b="0" i="0" sz="16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b="0" i="0" sz="16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b="0" i="0" sz="16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7"/>
          <p:cNvSpPr txBox="1"/>
          <p:nvPr>
            <p:ph idx="7" type="body"/>
          </p:nvPr>
        </p:nvSpPr>
        <p:spPr>
          <a:xfrm>
            <a:off x="585898" y="2379663"/>
            <a:ext cx="4322531" cy="23993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фры">
  <p:cSld name="Цифры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93" name="Google Shape;9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8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5" name="Google Shape;95;p8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6" name="Google Shape;96;p8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7" name="Google Shape;97;p8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" name="Google Shape;98;p8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9" name="Google Shape;99;p8"/>
          <p:cNvSpPr txBox="1"/>
          <p:nvPr>
            <p:ph idx="1" type="body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8"/>
          <p:cNvSpPr txBox="1"/>
          <p:nvPr>
            <p:ph idx="2" type="body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8"/>
          <p:cNvSpPr txBox="1"/>
          <p:nvPr>
            <p:ph idx="3" type="body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8"/>
          <p:cNvSpPr txBox="1"/>
          <p:nvPr>
            <p:ph type="title"/>
          </p:nvPr>
        </p:nvSpPr>
        <p:spPr>
          <a:xfrm>
            <a:off x="585897" y="1447790"/>
            <a:ext cx="11057955" cy="777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8"/>
          <p:cNvSpPr txBox="1"/>
          <p:nvPr>
            <p:ph idx="4" type="body"/>
          </p:nvPr>
        </p:nvSpPr>
        <p:spPr>
          <a:xfrm>
            <a:off x="575076" y="4103994"/>
            <a:ext cx="2758143" cy="1569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8"/>
          <p:cNvSpPr txBox="1"/>
          <p:nvPr>
            <p:ph idx="5" type="body"/>
          </p:nvPr>
        </p:nvSpPr>
        <p:spPr>
          <a:xfrm>
            <a:off x="4047007" y="4103994"/>
            <a:ext cx="2757612" cy="1569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8"/>
          <p:cNvSpPr txBox="1"/>
          <p:nvPr>
            <p:ph idx="6" type="body"/>
          </p:nvPr>
        </p:nvSpPr>
        <p:spPr>
          <a:xfrm>
            <a:off x="7518938" y="4103994"/>
            <a:ext cx="2757612" cy="1569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8"/>
          <p:cNvSpPr txBox="1"/>
          <p:nvPr>
            <p:ph idx="7" type="body"/>
          </p:nvPr>
        </p:nvSpPr>
        <p:spPr>
          <a:xfrm>
            <a:off x="575076" y="2710235"/>
            <a:ext cx="2758143" cy="11641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latin typeface="Arial"/>
                <a:ea typeface="Arial"/>
                <a:cs typeface="Arial"/>
                <a:sym typeface="Arial"/>
              </a:defRPr>
            </a:lvl1pPr>
            <a:lvl2pPr indent="-838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2pPr>
            <a:lvl3pPr indent="-838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3pPr>
            <a:lvl4pPr indent="-838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4pPr>
            <a:lvl5pPr indent="-838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p8"/>
          <p:cNvSpPr txBox="1"/>
          <p:nvPr>
            <p:ph idx="8" type="body"/>
          </p:nvPr>
        </p:nvSpPr>
        <p:spPr>
          <a:xfrm>
            <a:off x="4047007" y="2710235"/>
            <a:ext cx="2758143" cy="11641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latin typeface="Arial"/>
                <a:ea typeface="Arial"/>
                <a:cs typeface="Arial"/>
                <a:sym typeface="Arial"/>
              </a:defRPr>
            </a:lvl1pPr>
            <a:lvl2pPr indent="-838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2pPr>
            <a:lvl3pPr indent="-838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3pPr>
            <a:lvl4pPr indent="-838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4pPr>
            <a:lvl5pPr indent="-838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8"/>
          <p:cNvSpPr txBox="1"/>
          <p:nvPr>
            <p:ph idx="9" type="body"/>
          </p:nvPr>
        </p:nvSpPr>
        <p:spPr>
          <a:xfrm>
            <a:off x="7518938" y="2710235"/>
            <a:ext cx="2758143" cy="11641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latin typeface="Arial"/>
                <a:ea typeface="Arial"/>
                <a:cs typeface="Arial"/>
                <a:sym typeface="Arial"/>
              </a:defRPr>
            </a:lvl1pPr>
            <a:lvl2pPr indent="-838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2pPr>
            <a:lvl3pPr indent="-838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3pPr>
            <a:lvl4pPr indent="-838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4pPr>
            <a:lvl5pPr indent="-838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аблица_1">
  <p:cSld name="Таблица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110" name="Google Shape;11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9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2" name="Google Shape;112;p9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3" name="Google Shape;113;p9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4" name="Google Shape;114;p9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Google Shape;115;p9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6" name="Google Shape;116;p9"/>
          <p:cNvSpPr txBox="1"/>
          <p:nvPr>
            <p:ph idx="1" type="body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9"/>
          <p:cNvSpPr txBox="1"/>
          <p:nvPr>
            <p:ph idx="2" type="body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9"/>
          <p:cNvSpPr txBox="1"/>
          <p:nvPr>
            <p:ph idx="3" type="body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9"/>
          <p:cNvSpPr txBox="1"/>
          <p:nvPr>
            <p:ph idx="4" type="body"/>
          </p:nvPr>
        </p:nvSpPr>
        <p:spPr>
          <a:xfrm>
            <a:off x="585787" y="1447065"/>
            <a:ext cx="11058065" cy="3077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600"/>
              <a:buNone/>
              <a:defRPr b="0" i="0" sz="16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b="0" i="0" sz="16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b="0" i="0" sz="16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b="0" i="0" sz="16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b="0" i="0" sz="16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9"/>
          <p:cNvSpPr txBox="1"/>
          <p:nvPr>
            <p:ph idx="5" type="body"/>
          </p:nvPr>
        </p:nvSpPr>
        <p:spPr>
          <a:xfrm>
            <a:off x="585788" y="5739189"/>
            <a:ext cx="6824303" cy="703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11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300"/>
              <a:buChar char="•"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11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300"/>
              <a:buChar char="•"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11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300"/>
              <a:buChar char="•"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11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300"/>
              <a:buChar char="•"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аблица_2">
  <p:cSld name="Таблица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122" name="Google Shape;12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199" y="464363"/>
            <a:ext cx="448276" cy="448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10"/>
          <p:cNvCxnSpPr/>
          <p:nvPr/>
        </p:nvCxnSpPr>
        <p:spPr>
          <a:xfrm>
            <a:off x="3298686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4" name="Google Shape;124;p10"/>
          <p:cNvCxnSpPr/>
          <p:nvPr/>
        </p:nvCxnSpPr>
        <p:spPr>
          <a:xfrm>
            <a:off x="6099416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5" name="Google Shape;125;p10"/>
          <p:cNvCxnSpPr/>
          <p:nvPr/>
        </p:nvCxnSpPr>
        <p:spPr>
          <a:xfrm>
            <a:off x="10277081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6" name="Google Shape;126;p10"/>
          <p:cNvSpPr txBox="1"/>
          <p:nvPr/>
        </p:nvSpPr>
        <p:spPr>
          <a:xfrm>
            <a:off x="10410201" y="532278"/>
            <a:ext cx="67197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2000">
                <a:solidFill>
                  <a:srgbClr val="102D6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2000">
              <a:solidFill>
                <a:srgbClr val="102D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7" name="Google Shape;127;p10"/>
          <p:cNvCxnSpPr/>
          <p:nvPr/>
        </p:nvCxnSpPr>
        <p:spPr>
          <a:xfrm>
            <a:off x="11643868" y="464363"/>
            <a:ext cx="0" cy="586260"/>
          </a:xfrm>
          <a:prstGeom prst="straightConnector1">
            <a:avLst/>
          </a:prstGeom>
          <a:noFill/>
          <a:ln cap="flat" cmpd="sng" w="12700">
            <a:solidFill>
              <a:srgbClr val="102D6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8" name="Google Shape;128;p10"/>
          <p:cNvSpPr txBox="1"/>
          <p:nvPr>
            <p:ph idx="1" type="body"/>
          </p:nvPr>
        </p:nvSpPr>
        <p:spPr>
          <a:xfrm>
            <a:off x="1143689" y="540904"/>
            <a:ext cx="1901825" cy="415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0" i="0" sz="100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10"/>
          <p:cNvSpPr txBox="1"/>
          <p:nvPr>
            <p:ph idx="2" type="body"/>
          </p:nvPr>
        </p:nvSpPr>
        <p:spPr>
          <a:xfrm>
            <a:off x="3459163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10"/>
          <p:cNvSpPr txBox="1"/>
          <p:nvPr>
            <p:ph idx="3" type="body"/>
          </p:nvPr>
        </p:nvSpPr>
        <p:spPr>
          <a:xfrm>
            <a:off x="6259892" y="548720"/>
            <a:ext cx="2070100" cy="408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  <a:defRPr b="0" i="0" sz="10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10"/>
          <p:cNvSpPr txBox="1"/>
          <p:nvPr>
            <p:ph idx="4" type="body"/>
          </p:nvPr>
        </p:nvSpPr>
        <p:spPr>
          <a:xfrm>
            <a:off x="585787" y="1447064"/>
            <a:ext cx="7617877" cy="5370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600"/>
              <a:buNone/>
              <a:defRPr b="0" i="0" sz="16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b="0" i="0" sz="16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b="0" i="0" sz="16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b="0" i="0" sz="16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600"/>
              <a:buChar char="•"/>
              <a:defRPr b="0" i="0" sz="16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10"/>
          <p:cNvSpPr txBox="1"/>
          <p:nvPr>
            <p:ph idx="5" type="body"/>
          </p:nvPr>
        </p:nvSpPr>
        <p:spPr>
          <a:xfrm>
            <a:off x="585788" y="5739189"/>
            <a:ext cx="6824303" cy="703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11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300"/>
              <a:buChar char="•"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115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300"/>
              <a:buChar char="•"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11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300"/>
              <a:buChar char="•"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11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E2D69"/>
              </a:buClr>
              <a:buSzPts val="1300"/>
              <a:buChar char="•"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10"/>
          <p:cNvSpPr txBox="1"/>
          <p:nvPr>
            <p:ph idx="6" type="body"/>
          </p:nvPr>
        </p:nvSpPr>
        <p:spPr>
          <a:xfrm>
            <a:off x="8686807" y="2208363"/>
            <a:ext cx="2930666" cy="25706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  <a:defRPr b="0" i="0" sz="1300">
                <a:solidFill>
                  <a:srgbClr val="0E2D6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C9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nUZTc3-pARp3duk9TLlW0NahJkXqFR3Q/view" TargetMode="External"/><Relationship Id="rId4" Type="http://schemas.openxmlformats.org/officeDocument/2006/relationships/image" Target="../media/image2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Relationship Id="rId6" Type="http://schemas.openxmlformats.org/officeDocument/2006/relationships/image" Target="../media/image23.png"/><Relationship Id="rId7" Type="http://schemas.openxmlformats.org/officeDocument/2006/relationships/image" Target="../media/image16.png"/><Relationship Id="rId8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"/>
          <p:cNvSpPr txBox="1"/>
          <p:nvPr>
            <p:ph type="title"/>
          </p:nvPr>
        </p:nvSpPr>
        <p:spPr>
          <a:xfrm>
            <a:off x="1023542" y="2360557"/>
            <a:ext cx="7634100" cy="19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ct val="130303"/>
              <a:buFont typeface="Arial"/>
              <a:buNone/>
            </a:pPr>
            <a:r>
              <a:rPr lang="ru-RU" sz="3300"/>
              <a:t>Разработка модели для автоматической обработки данных с датчиков и приборов</a:t>
            </a:r>
            <a:endParaRPr sz="3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ct val="277419"/>
              <a:buFont typeface="Arial"/>
              <a:buNone/>
            </a:pPr>
            <a:r>
              <a:t/>
            </a:r>
            <a:endParaRPr sz="155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ct val="215000"/>
              <a:buFont typeface="Arial"/>
              <a:buNone/>
            </a:pPr>
            <a:r>
              <a:rPr lang="ru-RU" sz="2000"/>
              <a:t>Индивидуальный исследовательский проект</a:t>
            </a:r>
            <a:endParaRPr sz="2000"/>
          </a:p>
        </p:txBody>
      </p:sp>
      <p:sp>
        <p:nvSpPr>
          <p:cNvPr id="184" name="Google Shape;184;p14"/>
          <p:cNvSpPr txBox="1"/>
          <p:nvPr>
            <p:ph idx="1" type="body"/>
          </p:nvPr>
        </p:nvSpPr>
        <p:spPr>
          <a:xfrm>
            <a:off x="2074947" y="1187841"/>
            <a:ext cx="38487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ru-RU"/>
              <a:t>Факультет компьютерных наук</a:t>
            </a:r>
            <a:endParaRPr/>
          </a:p>
        </p:txBody>
      </p:sp>
      <p:sp>
        <p:nvSpPr>
          <p:cNvPr id="185" name="Google Shape;185;p14"/>
          <p:cNvSpPr txBox="1"/>
          <p:nvPr>
            <p:ph idx="2" type="body"/>
          </p:nvPr>
        </p:nvSpPr>
        <p:spPr>
          <a:xfrm>
            <a:off x="6259420" y="1173829"/>
            <a:ext cx="22782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77500" lnSpcReduction="2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ct val="75000"/>
              <a:buFont typeface="Arial"/>
              <a:buNone/>
            </a:pPr>
            <a:r>
              <a:rPr lang="ru-RU" sz="1600"/>
              <a:t>Образовательная программа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highlight>
                  <a:srgbClr val="FFFFFF"/>
                </a:highlight>
              </a:rPr>
              <a:t>«</a:t>
            </a:r>
            <a:r>
              <a:rPr lang="ru-RU" sz="1600"/>
              <a:t>Программная инженерия»</a:t>
            </a:r>
            <a:endParaRPr sz="16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4"/>
          <p:cNvSpPr txBox="1"/>
          <p:nvPr>
            <p:ph idx="3" type="body"/>
          </p:nvPr>
        </p:nvSpPr>
        <p:spPr>
          <a:xfrm>
            <a:off x="8786720" y="1173829"/>
            <a:ext cx="22176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200"/>
              <a:buFont typeface="Arial"/>
              <a:buNone/>
            </a:pPr>
            <a:r>
              <a:rPr lang="ru-RU"/>
              <a:t>Москва 2025</a:t>
            </a:r>
            <a:endParaRPr/>
          </a:p>
        </p:txBody>
      </p:sp>
      <p:sp>
        <p:nvSpPr>
          <p:cNvPr id="187" name="Google Shape;187;p14"/>
          <p:cNvSpPr txBox="1"/>
          <p:nvPr>
            <p:ph idx="4" type="body"/>
          </p:nvPr>
        </p:nvSpPr>
        <p:spPr>
          <a:xfrm>
            <a:off x="1067575" y="4610875"/>
            <a:ext cx="48561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240"/>
              <a:buFont typeface="Arial"/>
              <a:buNone/>
            </a:pPr>
            <a:r>
              <a:rPr lang="ru-RU" sz="1640">
                <a:solidFill>
                  <a:schemeClr val="dk1"/>
                </a:solidFill>
              </a:rPr>
              <a:t>Научный руководитель:</a:t>
            </a:r>
            <a:endParaRPr sz="164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240"/>
              <a:buFont typeface="Arial"/>
              <a:buNone/>
            </a:pPr>
            <a:r>
              <a:rPr lang="ru-RU" sz="1640">
                <a:solidFill>
                  <a:schemeClr val="dk1"/>
                </a:solidFill>
              </a:rPr>
              <a:t>PhD, Заведующий лабораторией методов анализа больших данных</a:t>
            </a:r>
            <a:endParaRPr sz="164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240"/>
              <a:buFont typeface="Arial"/>
              <a:buNone/>
            </a:pPr>
            <a:r>
              <a:rPr lang="ru-RU" sz="1640">
                <a:solidFill>
                  <a:schemeClr val="dk1"/>
                </a:solidFill>
              </a:rPr>
              <a:t>Деркач Денис Александрович </a:t>
            </a:r>
            <a:endParaRPr sz="164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240"/>
              <a:buFont typeface="Arial"/>
              <a:buNone/>
            </a:pPr>
            <a:r>
              <a:t/>
            </a:r>
            <a:endParaRPr sz="164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240"/>
              <a:buFont typeface="Arial"/>
              <a:buNone/>
            </a:pPr>
            <a:r>
              <a:t/>
            </a:r>
            <a:endParaRPr sz="1240"/>
          </a:p>
        </p:txBody>
      </p:sp>
      <p:sp>
        <p:nvSpPr>
          <p:cNvPr id="188" name="Google Shape;188;p14"/>
          <p:cNvSpPr txBox="1"/>
          <p:nvPr/>
        </p:nvSpPr>
        <p:spPr>
          <a:xfrm>
            <a:off x="6330800" y="4610875"/>
            <a:ext cx="4732200" cy="10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240"/>
              <a:buFont typeface="Arial"/>
              <a:buNone/>
            </a:pPr>
            <a:r>
              <a:rPr lang="ru-RU" sz="1640">
                <a:solidFill>
                  <a:schemeClr val="dk1"/>
                </a:solidFill>
              </a:rPr>
              <a:t>Выполнил:</a:t>
            </a:r>
            <a:endParaRPr sz="164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240"/>
              <a:buFont typeface="Arial"/>
              <a:buNone/>
            </a:pPr>
            <a:r>
              <a:rPr lang="ru-RU" sz="1640">
                <a:solidFill>
                  <a:schemeClr val="dk1"/>
                </a:solidFill>
              </a:rPr>
              <a:t>Студент группы БПИ239</a:t>
            </a:r>
            <a:endParaRPr sz="164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240"/>
              <a:buFont typeface="Arial"/>
              <a:buNone/>
            </a:pPr>
            <a:r>
              <a:rPr lang="ru-RU" sz="1640">
                <a:solidFill>
                  <a:schemeClr val="dk1"/>
                </a:solidFill>
              </a:rPr>
              <a:t>Асатуров Максим Гарриевич</a:t>
            </a:r>
            <a:endParaRPr sz="164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3"/>
          <p:cNvSpPr txBox="1"/>
          <p:nvPr>
            <p:ph idx="1" type="body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>
                <a:solidFill>
                  <a:srgbClr val="0F2C68"/>
                </a:solidFill>
              </a:rPr>
              <a:t>Факультет компьютерных наук</a:t>
            </a:r>
            <a:endParaRPr/>
          </a:p>
        </p:txBody>
      </p:sp>
      <p:sp>
        <p:nvSpPr>
          <p:cNvPr id="280" name="Google Shape;280;p23"/>
          <p:cNvSpPr txBox="1"/>
          <p:nvPr>
            <p:ph idx="2" type="body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0E2D69"/>
                </a:solidFill>
              </a:rPr>
              <a:t>Образовательная программа </a:t>
            </a:r>
            <a:endParaRPr>
              <a:solidFill>
                <a:srgbClr val="0E2D6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>
                <a:solidFill>
                  <a:srgbClr val="0E2D69"/>
                </a:solidFill>
                <a:highlight>
                  <a:srgbClr val="FFFFFF"/>
                </a:highlight>
              </a:rPr>
              <a:t>«</a:t>
            </a:r>
            <a:r>
              <a:rPr lang="ru-RU">
                <a:solidFill>
                  <a:srgbClr val="0E2D69"/>
                </a:solidFill>
              </a:rPr>
              <a:t>Программная инженерия»</a:t>
            </a:r>
            <a:endParaRPr/>
          </a:p>
        </p:txBody>
      </p:sp>
      <p:sp>
        <p:nvSpPr>
          <p:cNvPr id="281" name="Google Shape;281;p23"/>
          <p:cNvSpPr txBox="1"/>
          <p:nvPr>
            <p:ph idx="3" type="body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>
                <a:solidFill>
                  <a:srgbClr val="0E2D69"/>
                </a:solidFill>
              </a:rPr>
              <a:t>Москва 2025</a:t>
            </a:r>
            <a:endParaRPr/>
          </a:p>
        </p:txBody>
      </p:sp>
      <p:sp>
        <p:nvSpPr>
          <p:cNvPr id="282" name="Google Shape;282;p23"/>
          <p:cNvSpPr txBox="1"/>
          <p:nvPr>
            <p:ph idx="5" type="body"/>
          </p:nvPr>
        </p:nvSpPr>
        <p:spPr>
          <a:xfrm>
            <a:off x="682950" y="1219025"/>
            <a:ext cx="10740300" cy="24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</a:rPr>
              <a:t>Результаты экспериментов</a:t>
            </a:r>
            <a:endParaRPr sz="24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ru-RU" sz="1600">
                <a:solidFill>
                  <a:schemeClr val="dk1"/>
                </a:solidFill>
              </a:rPr>
              <a:t>Интегрированная система на базе YOLO (детекция) и PaddleOCR (распознавание) через Triton и FastAPI</a:t>
            </a:r>
            <a:br>
              <a:rPr lang="ru-RU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ru-RU" sz="1600">
                <a:solidFill>
                  <a:schemeClr val="dk1"/>
                </a:solidFill>
              </a:rPr>
              <a:t>Точность распознавания цифр ≈ 0.85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83" name="Google Shape;28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4402" y="2822975"/>
            <a:ext cx="7337401" cy="28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3"/>
          <p:cNvSpPr txBox="1"/>
          <p:nvPr/>
        </p:nvSpPr>
        <p:spPr>
          <a:xfrm>
            <a:off x="3288738" y="5898975"/>
            <a:ext cx="5614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Пример работы инференса (корректное значение 58.235)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4"/>
          <p:cNvSpPr txBox="1"/>
          <p:nvPr>
            <p:ph idx="1" type="body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Факультет компьютерных наук</a:t>
            </a:r>
            <a:endParaRPr/>
          </a:p>
        </p:txBody>
      </p:sp>
      <p:sp>
        <p:nvSpPr>
          <p:cNvPr id="291" name="Google Shape;291;p24"/>
          <p:cNvSpPr txBox="1"/>
          <p:nvPr>
            <p:ph idx="2" type="body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Образовательная программа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Font typeface="Arial"/>
              <a:buNone/>
            </a:pPr>
            <a:r>
              <a:rPr lang="ru-RU">
                <a:highlight>
                  <a:schemeClr val="lt1"/>
                </a:highlight>
              </a:rPr>
              <a:t>«</a:t>
            </a:r>
            <a:r>
              <a:rPr lang="ru-RU"/>
              <a:t>Программная инженерия»</a:t>
            </a:r>
            <a:endParaRPr/>
          </a:p>
        </p:txBody>
      </p:sp>
      <p:sp>
        <p:nvSpPr>
          <p:cNvPr id="292" name="Google Shape;292;p24"/>
          <p:cNvSpPr txBox="1"/>
          <p:nvPr>
            <p:ph idx="3" type="body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Font typeface="Arial"/>
              <a:buNone/>
            </a:pPr>
            <a:r>
              <a:rPr lang="ru-RU"/>
              <a:t>Москва 2025</a:t>
            </a:r>
            <a:endParaRPr/>
          </a:p>
        </p:txBody>
      </p:sp>
      <p:sp>
        <p:nvSpPr>
          <p:cNvPr id="293" name="Google Shape;293;p24"/>
          <p:cNvSpPr txBox="1"/>
          <p:nvPr>
            <p:ph idx="4" type="body"/>
          </p:nvPr>
        </p:nvSpPr>
        <p:spPr>
          <a:xfrm>
            <a:off x="721345" y="1178450"/>
            <a:ext cx="10864200" cy="53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</a:rPr>
              <a:t>Демонстрация работы программы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94" name="Google Shape;294;p24" title="Screen Recording (21.04.2025 16-47-01).wm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3263" y="1674375"/>
            <a:ext cx="9200378" cy="478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5"/>
          <p:cNvSpPr txBox="1"/>
          <p:nvPr>
            <p:ph idx="1" type="body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Факультет компьютерных наук</a:t>
            </a:r>
            <a:endParaRPr/>
          </a:p>
        </p:txBody>
      </p:sp>
      <p:sp>
        <p:nvSpPr>
          <p:cNvPr id="301" name="Google Shape;301;p25"/>
          <p:cNvSpPr txBox="1"/>
          <p:nvPr>
            <p:ph idx="2" type="body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Образовательная программа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>
                <a:highlight>
                  <a:schemeClr val="lt1"/>
                </a:highlight>
              </a:rPr>
              <a:t>«</a:t>
            </a:r>
            <a:r>
              <a:rPr lang="ru-RU"/>
              <a:t>Программная инженерия»</a:t>
            </a:r>
            <a:endParaRPr/>
          </a:p>
        </p:txBody>
      </p:sp>
      <p:sp>
        <p:nvSpPr>
          <p:cNvPr id="302" name="Google Shape;302;p25"/>
          <p:cNvSpPr txBox="1"/>
          <p:nvPr>
            <p:ph idx="3" type="body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/>
              <a:t>Москва 2025</a:t>
            </a:r>
            <a:endParaRPr/>
          </a:p>
        </p:txBody>
      </p:sp>
      <p:sp>
        <p:nvSpPr>
          <p:cNvPr id="303" name="Google Shape;303;p25"/>
          <p:cNvSpPr txBox="1"/>
          <p:nvPr>
            <p:ph idx="4" type="body"/>
          </p:nvPr>
        </p:nvSpPr>
        <p:spPr>
          <a:xfrm>
            <a:off x="585900" y="1098700"/>
            <a:ext cx="110076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</a:rPr>
              <a:t>Практическая значимость: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chemeClr val="dk1"/>
                </a:solidFill>
              </a:rPr>
              <a:t>Быстрое прототипирование:</a:t>
            </a:r>
            <a:r>
              <a:rPr lang="ru-RU" sz="1600">
                <a:solidFill>
                  <a:schemeClr val="dk1"/>
                </a:solidFill>
              </a:rPr>
              <a:t> </a:t>
            </a:r>
            <a:br>
              <a:rPr lang="ru-RU" sz="1600">
                <a:solidFill>
                  <a:schemeClr val="dk1"/>
                </a:solidFill>
              </a:rPr>
            </a:br>
            <a:r>
              <a:rPr lang="ru-RU" sz="1600">
                <a:solidFill>
                  <a:schemeClr val="dk1"/>
                </a:solidFill>
              </a:rPr>
              <a:t>Лёгкая замена и тестирование моделей без серьёзной правки кода.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chemeClr val="dk1"/>
                </a:solidFill>
              </a:rPr>
              <a:t>Универсальность:</a:t>
            </a:r>
            <a:r>
              <a:rPr lang="ru-RU" sz="1600">
                <a:solidFill>
                  <a:schemeClr val="dk1"/>
                </a:solidFill>
              </a:rPr>
              <a:t> </a:t>
            </a:r>
            <a:br>
              <a:rPr lang="ru-RU" sz="1600">
                <a:solidFill>
                  <a:schemeClr val="dk1"/>
                </a:solidFill>
              </a:rPr>
            </a:br>
            <a:r>
              <a:rPr lang="ru-RU" sz="1600">
                <a:solidFill>
                  <a:schemeClr val="dk1"/>
                </a:solidFill>
              </a:rPr>
              <a:t>Поддержка разных типов боксов и ориентаций изображения.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chemeClr val="dk1"/>
                </a:solidFill>
              </a:rPr>
              <a:t>Масштабируемость:</a:t>
            </a:r>
            <a:r>
              <a:rPr lang="ru-RU" sz="1600">
                <a:solidFill>
                  <a:schemeClr val="dk1"/>
                </a:solidFill>
              </a:rPr>
              <a:t> </a:t>
            </a:r>
            <a:br>
              <a:rPr lang="ru-RU" sz="1600">
                <a:solidFill>
                  <a:schemeClr val="dk1"/>
                </a:solidFill>
              </a:rPr>
            </a:br>
            <a:r>
              <a:rPr lang="ru-RU" sz="1600">
                <a:solidFill>
                  <a:schemeClr val="dk1"/>
                </a:solidFill>
              </a:rPr>
              <a:t>Готовность к развёртыванию через Triton Inference Server.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chemeClr val="dk1"/>
                </a:solidFill>
              </a:rPr>
              <a:t>Экономия времени:</a:t>
            </a:r>
            <a:r>
              <a:rPr lang="ru-RU" sz="1600">
                <a:solidFill>
                  <a:schemeClr val="dk1"/>
                </a:solidFill>
              </a:rPr>
              <a:t> </a:t>
            </a:r>
            <a:br>
              <a:rPr lang="ru-RU" sz="1600">
                <a:solidFill>
                  <a:schemeClr val="dk1"/>
                </a:solidFill>
              </a:rPr>
            </a:br>
            <a:r>
              <a:rPr lang="ru-RU" sz="1600">
                <a:solidFill>
                  <a:schemeClr val="dk1"/>
                </a:solidFill>
              </a:rPr>
              <a:t>Автоматическое считывание показаний вместо ручного ввода.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chemeClr val="dk1"/>
                </a:solidFill>
              </a:rPr>
              <a:t>Работа в ограниченных ресурсах:</a:t>
            </a:r>
            <a:r>
              <a:rPr lang="ru-RU" sz="1600">
                <a:solidFill>
                  <a:schemeClr val="dk1"/>
                </a:solidFill>
              </a:rPr>
              <a:t> </a:t>
            </a:r>
            <a:br>
              <a:rPr lang="ru-RU" sz="1600">
                <a:solidFill>
                  <a:schemeClr val="dk1"/>
                </a:solidFill>
              </a:rPr>
            </a:br>
            <a:r>
              <a:rPr lang="ru-RU" sz="1600">
                <a:solidFill>
                  <a:schemeClr val="dk1"/>
                </a:solidFill>
              </a:rPr>
              <a:t>Подходит для полевых и мобильных условий.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6"/>
          <p:cNvSpPr txBox="1"/>
          <p:nvPr>
            <p:ph idx="1" type="body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>
                <a:solidFill>
                  <a:srgbClr val="0F2C68"/>
                </a:solidFill>
              </a:rPr>
              <a:t>Факультет компьютерных наук</a:t>
            </a:r>
            <a:endParaRPr/>
          </a:p>
        </p:txBody>
      </p:sp>
      <p:sp>
        <p:nvSpPr>
          <p:cNvPr id="309" name="Google Shape;309;p26"/>
          <p:cNvSpPr txBox="1"/>
          <p:nvPr>
            <p:ph idx="2" type="body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0E2D69"/>
                </a:solidFill>
              </a:rPr>
              <a:t>Образовательная программа </a:t>
            </a:r>
            <a:endParaRPr>
              <a:solidFill>
                <a:srgbClr val="0E2D6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>
                <a:solidFill>
                  <a:srgbClr val="0E2D69"/>
                </a:solidFill>
                <a:highlight>
                  <a:srgbClr val="FFFFFF"/>
                </a:highlight>
              </a:rPr>
              <a:t>«</a:t>
            </a:r>
            <a:r>
              <a:rPr lang="ru-RU">
                <a:solidFill>
                  <a:srgbClr val="0E2D69"/>
                </a:solidFill>
              </a:rPr>
              <a:t>Программная инженерия»</a:t>
            </a:r>
            <a:endParaRPr/>
          </a:p>
        </p:txBody>
      </p:sp>
      <p:sp>
        <p:nvSpPr>
          <p:cNvPr id="310" name="Google Shape;310;p26"/>
          <p:cNvSpPr txBox="1"/>
          <p:nvPr>
            <p:ph idx="3" type="body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>
                <a:solidFill>
                  <a:srgbClr val="0E2D69"/>
                </a:solidFill>
              </a:rPr>
              <a:t>Москва 2025</a:t>
            </a:r>
            <a:endParaRPr/>
          </a:p>
        </p:txBody>
      </p:sp>
      <p:sp>
        <p:nvSpPr>
          <p:cNvPr id="311" name="Google Shape;311;p26"/>
          <p:cNvSpPr txBox="1"/>
          <p:nvPr>
            <p:ph idx="6" type="body"/>
          </p:nvPr>
        </p:nvSpPr>
        <p:spPr>
          <a:xfrm>
            <a:off x="585850" y="1708300"/>
            <a:ext cx="110553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600"/>
              <a:buFont typeface="Arial"/>
              <a:buNone/>
            </a:pPr>
            <a:r>
              <a:rPr lang="ru-RU" sz="2400">
                <a:solidFill>
                  <a:schemeClr val="dk1"/>
                </a:solidFill>
              </a:rPr>
              <a:t>Направление дальнейших работ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6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chemeClr val="dk1"/>
                </a:solidFill>
              </a:rPr>
              <a:t>Пилотное внедрение:</a:t>
            </a:r>
            <a:r>
              <a:rPr lang="ru-RU" sz="1600">
                <a:solidFill>
                  <a:schemeClr val="dk1"/>
                </a:solidFill>
              </a:rPr>
              <a:t> </a:t>
            </a:r>
            <a:br>
              <a:rPr lang="ru-RU" sz="1600">
                <a:solidFill>
                  <a:schemeClr val="dk1"/>
                </a:solidFill>
              </a:rPr>
            </a:br>
            <a:r>
              <a:rPr lang="ru-RU" sz="1600">
                <a:solidFill>
                  <a:schemeClr val="dk1"/>
                </a:solidFill>
              </a:rPr>
              <a:t>Запуск базовой модели в лабораториях и на производстве для тестирования в реальных условиях.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chemeClr val="dk1"/>
                </a:solidFill>
              </a:rPr>
              <a:t>Глубокое обучение:</a:t>
            </a:r>
            <a:r>
              <a:rPr lang="ru-RU" sz="1600">
                <a:solidFill>
                  <a:schemeClr val="dk1"/>
                </a:solidFill>
              </a:rPr>
              <a:t> </a:t>
            </a:r>
            <a:br>
              <a:rPr lang="ru-RU" sz="1600">
                <a:solidFill>
                  <a:schemeClr val="dk1"/>
                </a:solidFill>
              </a:rPr>
            </a:br>
            <a:r>
              <a:rPr lang="ru-RU" sz="1600">
                <a:solidFill>
                  <a:schemeClr val="dk1"/>
                </a:solidFill>
              </a:rPr>
              <a:t>Интеграция более современных нейросетевых архитектур для повышения точности и устойчивости распознавания.</a:t>
            </a:r>
            <a:br>
              <a:rPr lang="ru-RU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chemeClr val="dk1"/>
                </a:solidFill>
              </a:rPr>
              <a:t>Расширение датасета:</a:t>
            </a:r>
            <a:r>
              <a:rPr lang="ru-RU" sz="1600">
                <a:solidFill>
                  <a:schemeClr val="dk1"/>
                </a:solidFill>
              </a:rPr>
              <a:t> </a:t>
            </a:r>
            <a:br>
              <a:rPr lang="ru-RU" sz="1600">
                <a:solidFill>
                  <a:schemeClr val="dk1"/>
                </a:solidFill>
              </a:rPr>
            </a:br>
            <a:r>
              <a:rPr lang="ru-RU" sz="1600">
                <a:solidFill>
                  <a:schemeClr val="dk1"/>
                </a:solidFill>
              </a:rPr>
              <a:t>Сбор и аугментация изображений приборов в разных условиях (освещение, ракурсы, типы устройств) для улучшения обобщаемости.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chemeClr val="dk1"/>
                </a:solidFill>
              </a:rPr>
              <a:t>Улучшенная предобработка:</a:t>
            </a:r>
            <a:r>
              <a:rPr lang="ru-RU" sz="1600">
                <a:solidFill>
                  <a:schemeClr val="dk1"/>
                </a:solidFill>
              </a:rPr>
              <a:t> </a:t>
            </a:r>
            <a:br>
              <a:rPr lang="ru-RU" sz="1600">
                <a:solidFill>
                  <a:schemeClr val="dk1"/>
                </a:solidFill>
              </a:rPr>
            </a:br>
            <a:r>
              <a:rPr lang="ru-RU" sz="1600">
                <a:solidFill>
                  <a:schemeClr val="dk1"/>
                </a:solidFill>
              </a:rPr>
              <a:t>Разработка модулей шумоподавления, коррекции освещения и других техник для повышения качества входных данных.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6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7"/>
          <p:cNvSpPr txBox="1"/>
          <p:nvPr/>
        </p:nvSpPr>
        <p:spPr>
          <a:xfrm>
            <a:off x="730750" y="1449400"/>
            <a:ext cx="10790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Спасибо за внимание!</a:t>
            </a:r>
            <a:endParaRPr sz="6000">
              <a:solidFill>
                <a:schemeClr val="lt1"/>
              </a:solidFill>
            </a:endParaRPr>
          </a:p>
        </p:txBody>
      </p:sp>
      <p:sp>
        <p:nvSpPr>
          <p:cNvPr id="317" name="Google Shape;317;p27"/>
          <p:cNvSpPr txBox="1"/>
          <p:nvPr/>
        </p:nvSpPr>
        <p:spPr>
          <a:xfrm>
            <a:off x="3691900" y="4656700"/>
            <a:ext cx="4868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Асатуров Максим Гарриевич</a:t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mgasaturov@edu.hse.ru</a:t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"/>
          <p:cNvSpPr txBox="1"/>
          <p:nvPr>
            <p:ph idx="1" type="body"/>
          </p:nvPr>
        </p:nvSpPr>
        <p:spPr>
          <a:xfrm>
            <a:off x="451100" y="1326824"/>
            <a:ext cx="5245500" cy="51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400">
                <a:solidFill>
                  <a:schemeClr val="dk1"/>
                </a:solidFill>
              </a:rPr>
              <a:t>Описание предметной области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Автоматизация сбора показаний с приборов и счетчиков по их фотографиям.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/>
              <a:t>Первая задача – автоматически определить на изображении область с измерительными шкалами или дисплеем. Далее выполняется геометрическая коррекция и вырезание этой области, чтобы привести её к единому виду для последующего анализа. В конце применяется метод распознавания символов, который превращает изображение цифр в текстовые данные.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</a:pPr>
            <a:r>
              <a:t/>
            </a:r>
            <a:endParaRPr sz="1600"/>
          </a:p>
        </p:txBody>
      </p:sp>
      <p:sp>
        <p:nvSpPr>
          <p:cNvPr id="194" name="Google Shape;194;p15"/>
          <p:cNvSpPr txBox="1"/>
          <p:nvPr>
            <p:ph idx="3" type="body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ru-RU"/>
              <a:t>Факультет компьютерных наук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95" name="Google Shape;195;p15"/>
          <p:cNvSpPr txBox="1"/>
          <p:nvPr>
            <p:ph idx="4" type="body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200"/>
              <a:buNone/>
            </a:pPr>
            <a:r>
              <a:rPr lang="ru-RU"/>
              <a:t>Образовательная программа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highlight>
                  <a:schemeClr val="lt1"/>
                </a:highlight>
              </a:rPr>
              <a:t>«</a:t>
            </a:r>
            <a:r>
              <a:rPr lang="ru-RU"/>
              <a:t>Программная инженерия»</a:t>
            </a:r>
            <a:endParaRPr sz="400"/>
          </a:p>
        </p:txBody>
      </p:sp>
      <p:sp>
        <p:nvSpPr>
          <p:cNvPr id="196" name="Google Shape;196;p15"/>
          <p:cNvSpPr txBox="1"/>
          <p:nvPr>
            <p:ph idx="5" type="body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200"/>
              <a:buNone/>
            </a:pPr>
            <a:r>
              <a:rPr lang="ru-RU"/>
              <a:t>Москва 2025</a:t>
            </a:r>
            <a:endParaRPr/>
          </a:p>
        </p:txBody>
      </p:sp>
      <p:pic>
        <p:nvPicPr>
          <p:cNvPr id="197" name="Google Shape;19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550" y="2041175"/>
            <a:ext cx="5545701" cy="369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6"/>
          <p:cNvSpPr txBox="1"/>
          <p:nvPr>
            <p:ph idx="1" type="body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ru-RU"/>
              <a:t>Факультет компьютерных наук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03" name="Google Shape;203;p16"/>
          <p:cNvSpPr txBox="1"/>
          <p:nvPr>
            <p:ph idx="2" type="body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200"/>
              <a:buNone/>
            </a:pPr>
            <a:r>
              <a:rPr lang="ru-RU"/>
              <a:t>Образовательная программа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highlight>
                  <a:schemeClr val="lt1"/>
                </a:highlight>
              </a:rPr>
              <a:t>«</a:t>
            </a:r>
            <a:r>
              <a:rPr lang="ru-RU"/>
              <a:t>Программная инженерия»</a:t>
            </a:r>
            <a:endParaRPr/>
          </a:p>
        </p:txBody>
      </p:sp>
      <p:sp>
        <p:nvSpPr>
          <p:cNvPr id="204" name="Google Shape;204;p16"/>
          <p:cNvSpPr txBox="1"/>
          <p:nvPr>
            <p:ph type="title"/>
          </p:nvPr>
        </p:nvSpPr>
        <p:spPr>
          <a:xfrm>
            <a:off x="585897" y="1447790"/>
            <a:ext cx="110580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/>
              <a:t>Актуальность</a:t>
            </a:r>
            <a:endParaRPr/>
          </a:p>
        </p:txBody>
      </p:sp>
      <p:sp>
        <p:nvSpPr>
          <p:cNvPr id="205" name="Google Shape;205;p16"/>
          <p:cNvSpPr txBox="1"/>
          <p:nvPr>
            <p:ph idx="3" type="body"/>
          </p:nvPr>
        </p:nvSpPr>
        <p:spPr>
          <a:xfrm>
            <a:off x="515950" y="2224800"/>
            <a:ext cx="5314200" cy="40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>
                <a:solidFill>
                  <a:schemeClr val="dk1"/>
                </a:solidFill>
              </a:rPr>
              <a:t>Актуальность данной работы обусловлена необходимостью создания решений, которые способны эффективно работать в условиях ограниченных ресурсов, обеспечивая при этом высокую точность извлечения данных с приборов и датчиков. Разработка таких систем позволит не только повысить производительность, но и расширить возможности их применения в реальных условиях.</a:t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6" name="Google Shape;206;p16"/>
          <p:cNvSpPr txBox="1"/>
          <p:nvPr>
            <p:ph idx="4" type="body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200"/>
              <a:buNone/>
            </a:pPr>
            <a:r>
              <a:rPr lang="ru-RU"/>
              <a:t>Москва 2025</a:t>
            </a:r>
            <a:endParaRPr/>
          </a:p>
        </p:txBody>
      </p:sp>
      <p:pic>
        <p:nvPicPr>
          <p:cNvPr id="207" name="Google Shape;2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4750" y="1699850"/>
            <a:ext cx="4068900" cy="406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7"/>
          <p:cNvSpPr txBox="1"/>
          <p:nvPr>
            <p:ph idx="1" type="body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ru-RU"/>
              <a:t>Факультет компьютерных наук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13" name="Google Shape;213;p17"/>
          <p:cNvSpPr txBox="1"/>
          <p:nvPr>
            <p:ph idx="2" type="body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200"/>
              <a:buNone/>
            </a:pPr>
            <a:r>
              <a:rPr lang="ru-RU"/>
              <a:t>Образовательная программа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highlight>
                  <a:schemeClr val="lt1"/>
                </a:highlight>
              </a:rPr>
              <a:t>«</a:t>
            </a:r>
            <a:r>
              <a:rPr lang="ru-RU"/>
              <a:t>Программная инженерия»</a:t>
            </a:r>
            <a:endParaRPr sz="400"/>
          </a:p>
        </p:txBody>
      </p:sp>
      <p:sp>
        <p:nvSpPr>
          <p:cNvPr id="214" name="Google Shape;214;p17"/>
          <p:cNvSpPr txBox="1"/>
          <p:nvPr>
            <p:ph idx="3" type="body"/>
          </p:nvPr>
        </p:nvSpPr>
        <p:spPr>
          <a:xfrm>
            <a:off x="397025" y="1576250"/>
            <a:ext cx="5241300" cy="23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 fontScale="25000"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600">
                <a:solidFill>
                  <a:schemeClr val="dk1"/>
                </a:solidFill>
              </a:rPr>
              <a:t>Цель 	</a:t>
            </a:r>
            <a:endParaRPr sz="9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0588"/>
              <a:buFont typeface="Arial"/>
              <a:buNone/>
            </a:pPr>
            <a:r>
              <a:t/>
            </a:r>
            <a:endParaRPr sz="34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400">
                <a:solidFill>
                  <a:schemeClr val="dk1"/>
                </a:solidFill>
              </a:rPr>
              <a:t>Цель работы заключается в создании системы, способной эффективно считывать значения с датчиков на изображениях, полученных с помощью камер, что позволит минимизировать ошибки, связанные с человеческим фактором, и ускорить процесс получения результатов.</a:t>
            </a:r>
            <a:endParaRPr sz="6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ct val="108333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215" name="Google Shape;215;p17"/>
          <p:cNvSpPr txBox="1"/>
          <p:nvPr>
            <p:ph idx="5" type="body"/>
          </p:nvPr>
        </p:nvSpPr>
        <p:spPr>
          <a:xfrm>
            <a:off x="397025" y="4297850"/>
            <a:ext cx="11203500" cy="26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400">
                <a:solidFill>
                  <a:schemeClr val="dk1"/>
                </a:solidFill>
              </a:rPr>
              <a:t>Задачи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ru-RU" sz="1600">
                <a:solidFill>
                  <a:schemeClr val="dk1"/>
                </a:solidFill>
              </a:rPr>
              <a:t>провести анализ современных подходов к обработке изображений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ru-RU" sz="1600">
                <a:solidFill>
                  <a:schemeClr val="dk1"/>
                </a:solidFill>
              </a:rPr>
              <a:t>Формирование функциональных и нефункциональных требований к системе (точность, скорость, удобство интерфейса)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ru-RU" sz="1600">
                <a:solidFill>
                  <a:schemeClr val="dk1"/>
                </a:solidFill>
              </a:rPr>
              <a:t>Реализация end‑to‑end инференс‑пайплайна с веб‑интерфейсом: детекция → вырезка → распознавание → очистка и отображение результата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32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6" name="Google Shape;216;p17"/>
          <p:cNvSpPr txBox="1"/>
          <p:nvPr>
            <p:ph idx="6" type="body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200"/>
              <a:buNone/>
            </a:pPr>
            <a:r>
              <a:rPr lang="ru-RU"/>
              <a:t>Москва 2025</a:t>
            </a:r>
            <a:endParaRPr/>
          </a:p>
        </p:txBody>
      </p:sp>
      <p:pic>
        <p:nvPicPr>
          <p:cNvPr id="217" name="Google Shape;217;p17"/>
          <p:cNvPicPr preferRelativeResize="0"/>
          <p:nvPr/>
        </p:nvPicPr>
        <p:blipFill rotWithShape="1">
          <a:blip r:embed="rId3">
            <a:alphaModFix/>
          </a:blip>
          <a:srcRect b="-590" l="0" r="0" t="590"/>
          <a:stretch/>
        </p:blipFill>
        <p:spPr>
          <a:xfrm>
            <a:off x="6973475" y="1267925"/>
            <a:ext cx="3945201" cy="350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8"/>
          <p:cNvSpPr txBox="1"/>
          <p:nvPr>
            <p:ph idx="1" type="body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ru-RU"/>
              <a:t>Факультет компьютерных наук</a:t>
            </a:r>
            <a:endParaRPr/>
          </a:p>
        </p:txBody>
      </p:sp>
      <p:sp>
        <p:nvSpPr>
          <p:cNvPr id="223" name="Google Shape;223;p18"/>
          <p:cNvSpPr txBox="1"/>
          <p:nvPr>
            <p:ph idx="2" type="body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200"/>
              <a:buNone/>
            </a:pPr>
            <a:r>
              <a:rPr lang="ru-RU"/>
              <a:t>Образовательная программа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highlight>
                  <a:schemeClr val="lt1"/>
                </a:highlight>
              </a:rPr>
              <a:t>«</a:t>
            </a:r>
            <a:r>
              <a:rPr lang="ru-RU"/>
              <a:t>Программная инженерия»</a:t>
            </a:r>
            <a:endParaRPr/>
          </a:p>
        </p:txBody>
      </p:sp>
      <p:sp>
        <p:nvSpPr>
          <p:cNvPr id="224" name="Google Shape;224;p18"/>
          <p:cNvSpPr txBox="1"/>
          <p:nvPr>
            <p:ph idx="3" type="body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200"/>
              <a:buNone/>
            </a:pPr>
            <a:r>
              <a:rPr lang="ru-RU"/>
              <a:t>Москва 2025</a:t>
            </a:r>
            <a:endParaRPr/>
          </a:p>
        </p:txBody>
      </p:sp>
      <p:sp>
        <p:nvSpPr>
          <p:cNvPr id="225" name="Google Shape;225;p18"/>
          <p:cNvSpPr txBox="1"/>
          <p:nvPr>
            <p:ph idx="7" type="body"/>
          </p:nvPr>
        </p:nvSpPr>
        <p:spPr>
          <a:xfrm>
            <a:off x="585900" y="1382325"/>
            <a:ext cx="5258700" cy="48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600"/>
              <a:buFont typeface="Arial"/>
              <a:buNone/>
            </a:pPr>
            <a:r>
              <a:rPr lang="ru-RU" sz="2400">
                <a:solidFill>
                  <a:schemeClr val="dk1"/>
                </a:solidFill>
              </a:rPr>
              <a:t>Анализ и выбор существующих подходов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Для реализации поставленной задачи было решено использовать комбинацию методов компьютерного зрения и алгоритмов машинного обучения. В процессе предварительного анализа были рассмотрены следующие подходы: 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ru-RU" sz="1600">
                <a:solidFill>
                  <a:schemeClr val="dk1"/>
                </a:solidFill>
              </a:rPr>
              <a:t>OpenCV (cv2)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ru-RU" sz="1600">
                <a:solidFill>
                  <a:schemeClr val="dk1"/>
                </a:solidFill>
              </a:rPr>
              <a:t>Глубокие нейронные сети (Deep Learning) 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ru-RU" sz="1600">
                <a:solidFill>
                  <a:schemeClr val="dk1"/>
                </a:solidFill>
              </a:rPr>
              <a:t>Классические методы обработки изображений </a:t>
            </a:r>
            <a:br>
              <a:rPr lang="ru-RU" sz="16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</p:txBody>
      </p:sp>
      <p:pic>
        <p:nvPicPr>
          <p:cNvPr id="226" name="Google Shape;2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6525" y="1295098"/>
            <a:ext cx="4382500" cy="24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0700" y="3977473"/>
            <a:ext cx="1929750" cy="2553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9"/>
          <p:cNvSpPr txBox="1"/>
          <p:nvPr>
            <p:ph idx="1" type="body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>
                <a:solidFill>
                  <a:srgbClr val="0F2C68"/>
                </a:solidFill>
              </a:rPr>
              <a:t>Факультет компьютерных наук</a:t>
            </a:r>
            <a:endParaRPr/>
          </a:p>
        </p:txBody>
      </p:sp>
      <p:sp>
        <p:nvSpPr>
          <p:cNvPr id="233" name="Google Shape;233;p19"/>
          <p:cNvSpPr txBox="1"/>
          <p:nvPr>
            <p:ph idx="2" type="body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0E2D69"/>
                </a:solidFill>
              </a:rPr>
              <a:t>Образовательная программа </a:t>
            </a:r>
            <a:endParaRPr>
              <a:solidFill>
                <a:srgbClr val="0E2D6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>
                <a:solidFill>
                  <a:srgbClr val="0E2D69"/>
                </a:solidFill>
                <a:highlight>
                  <a:srgbClr val="FFFFFF"/>
                </a:highlight>
              </a:rPr>
              <a:t>«</a:t>
            </a:r>
            <a:r>
              <a:rPr lang="ru-RU">
                <a:solidFill>
                  <a:srgbClr val="0E2D69"/>
                </a:solidFill>
              </a:rPr>
              <a:t>Программная инженерия»</a:t>
            </a:r>
            <a:endParaRPr/>
          </a:p>
        </p:txBody>
      </p:sp>
      <p:sp>
        <p:nvSpPr>
          <p:cNvPr id="234" name="Google Shape;234;p19"/>
          <p:cNvSpPr txBox="1"/>
          <p:nvPr>
            <p:ph idx="3" type="body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None/>
            </a:pPr>
            <a:r>
              <a:rPr lang="ru-RU">
                <a:solidFill>
                  <a:srgbClr val="0E2D69"/>
                </a:solidFill>
              </a:rPr>
              <a:t>Москва 2025</a:t>
            </a:r>
            <a:endParaRPr/>
          </a:p>
        </p:txBody>
      </p:sp>
      <p:sp>
        <p:nvSpPr>
          <p:cNvPr id="235" name="Google Shape;235;p19"/>
          <p:cNvSpPr txBox="1"/>
          <p:nvPr>
            <p:ph idx="4" type="body"/>
          </p:nvPr>
        </p:nvSpPr>
        <p:spPr>
          <a:xfrm>
            <a:off x="381175" y="1481475"/>
            <a:ext cx="5568300" cy="48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400">
                <a:solidFill>
                  <a:schemeClr val="dk1"/>
                </a:solidFill>
              </a:rPr>
              <a:t>Планирование эксперимента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dk1"/>
                </a:solidFill>
              </a:rPr>
              <a:t>Методика исследования включает следующие этапы: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-RU" sz="1600">
                <a:solidFill>
                  <a:schemeClr val="dk1"/>
                </a:solidFill>
              </a:rPr>
              <a:t>Сбор данных.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-RU" sz="1600">
                <a:solidFill>
                  <a:schemeClr val="dk1"/>
                </a:solidFill>
              </a:rPr>
              <a:t>Предварительная обработка данных.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-RU" sz="1600">
                <a:solidFill>
                  <a:schemeClr val="dk1"/>
                </a:solidFill>
              </a:rPr>
              <a:t>Разработка базовой модели.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-RU" sz="1600">
                <a:solidFill>
                  <a:schemeClr val="dk1"/>
                </a:solidFill>
              </a:rPr>
              <a:t>Разработка комплекса моделей автоматизированного извлечения данных.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-RU" sz="1600">
                <a:solidFill>
                  <a:schemeClr val="dk1"/>
                </a:solidFill>
              </a:rPr>
              <a:t>Оценка качества модели.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ru-RU" sz="1600">
                <a:solidFill>
                  <a:schemeClr val="dk1"/>
                </a:solidFill>
              </a:rPr>
              <a:t>Оптимизация и улучшение модели.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3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236" name="Google Shape;2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8800" y="1211400"/>
            <a:ext cx="2014160" cy="201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4663" y="1211400"/>
            <a:ext cx="1869325" cy="186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35313" y="1247625"/>
            <a:ext cx="1796874" cy="179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60900" y="3610150"/>
            <a:ext cx="1833075" cy="183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21125" y="3610150"/>
            <a:ext cx="1901824" cy="19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931925" y="3610150"/>
            <a:ext cx="1796851" cy="179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/>
          <p:nvPr>
            <p:ph idx="1" type="body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ru-RU"/>
              <a:t>Факультет компьютерных наук</a:t>
            </a:r>
            <a:endParaRPr/>
          </a:p>
        </p:txBody>
      </p:sp>
      <p:sp>
        <p:nvSpPr>
          <p:cNvPr id="248" name="Google Shape;248;p20"/>
          <p:cNvSpPr txBox="1"/>
          <p:nvPr>
            <p:ph idx="2" type="body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Образовательная программа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Font typeface="Arial"/>
              <a:buNone/>
            </a:pPr>
            <a:r>
              <a:rPr lang="ru-RU">
                <a:highlight>
                  <a:schemeClr val="lt1"/>
                </a:highlight>
              </a:rPr>
              <a:t>«</a:t>
            </a:r>
            <a:r>
              <a:rPr lang="ru-RU"/>
              <a:t>Программная инженерия»</a:t>
            </a:r>
            <a:endParaRPr/>
          </a:p>
        </p:txBody>
      </p:sp>
      <p:sp>
        <p:nvSpPr>
          <p:cNvPr id="249" name="Google Shape;249;p20"/>
          <p:cNvSpPr txBox="1"/>
          <p:nvPr>
            <p:ph idx="3" type="body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Font typeface="Arial"/>
              <a:buNone/>
            </a:pPr>
            <a:r>
              <a:rPr lang="ru-RU"/>
              <a:t>Москва 2025</a:t>
            </a:r>
            <a:endParaRPr/>
          </a:p>
        </p:txBody>
      </p:sp>
      <p:sp>
        <p:nvSpPr>
          <p:cNvPr id="250" name="Google Shape;250;p20"/>
          <p:cNvSpPr txBox="1"/>
          <p:nvPr>
            <p:ph idx="4" type="body"/>
          </p:nvPr>
        </p:nvSpPr>
        <p:spPr>
          <a:xfrm>
            <a:off x="515950" y="1367650"/>
            <a:ext cx="5471400" cy="5175900"/>
          </a:xfrm>
          <a:prstGeom prst="rect">
            <a:avLst/>
          </a:prstGeom>
        </p:spPr>
        <p:txBody>
          <a:bodyPr anchorCtr="0" anchor="t" bIns="4570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</a:rPr>
              <a:t>Модель детекции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ru-RU" sz="1600">
                <a:solidFill>
                  <a:schemeClr val="dk1"/>
                </a:solidFill>
              </a:rPr>
              <a:t>OpenCV (контурная сегментация, пороговая обработка)</a:t>
            </a:r>
            <a:br>
              <a:rPr b="1" lang="ru-RU" sz="1600">
                <a:solidFill>
                  <a:schemeClr val="dk1"/>
                </a:solidFill>
              </a:rPr>
            </a:br>
            <a:r>
              <a:rPr lang="ru-RU" sz="1600">
                <a:solidFill>
                  <a:schemeClr val="dk1"/>
                </a:solidFill>
              </a:rPr>
              <a:t>Быстро и просто, но точность ограничена – IoU ≈ 0.70.</a:t>
            </a:r>
            <a:br>
              <a:rPr lang="ru-RU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ru-RU" sz="1600">
                <a:solidFill>
                  <a:schemeClr val="dk1"/>
                </a:solidFill>
              </a:rPr>
              <a:t>U‑Net (с энкодером ResNet18)</a:t>
            </a:r>
            <a:br>
              <a:rPr b="1" lang="ru-RU" sz="1600">
                <a:solidFill>
                  <a:schemeClr val="dk1"/>
                </a:solidFill>
              </a:rPr>
            </a:br>
            <a:r>
              <a:rPr lang="ru-RU" sz="1600">
                <a:solidFill>
                  <a:schemeClr val="dk1"/>
                </a:solidFill>
              </a:rPr>
              <a:t>Глубокая сегментация с аугментациями (отражение, масштабирование, контраст) – IoU ≈ 0.75.</a:t>
            </a:r>
            <a:br>
              <a:rPr lang="ru-RU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ru-RU" sz="1600">
                <a:solidFill>
                  <a:schemeClr val="dk1"/>
                </a:solidFill>
              </a:rPr>
              <a:t>YOLOv8n‑obb (ориентированные боксы)</a:t>
            </a:r>
            <a:br>
              <a:rPr b="1" lang="ru-RU" sz="1600">
                <a:solidFill>
                  <a:schemeClr val="dk1"/>
                </a:solidFill>
              </a:rPr>
            </a:br>
            <a:r>
              <a:rPr lang="ru-RU" sz="1600">
                <a:solidFill>
                  <a:schemeClr val="dk1"/>
                </a:solidFill>
              </a:rPr>
              <a:t>Единый проход по изображению, учитывает угол наклона – IoU ≈ 0.90.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chemeClr val="dk1"/>
                </a:solidFill>
              </a:rPr>
              <a:t>Вывод:</a:t>
            </a:r>
            <a:r>
              <a:rPr lang="ru-RU" sz="1600">
                <a:solidFill>
                  <a:schemeClr val="dk1"/>
                </a:solidFill>
              </a:rPr>
              <a:t> YOLOv8n‑obb показал наилучшее сочетание скорости и точности, выбран для финальной инференс‑пайплайна.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51" name="Google Shape;2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592150"/>
            <a:ext cx="5735650" cy="4370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/>
          <p:nvPr>
            <p:ph idx="1" type="body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Факультет компьютерных наук</a:t>
            </a:r>
            <a:endParaRPr/>
          </a:p>
        </p:txBody>
      </p:sp>
      <p:sp>
        <p:nvSpPr>
          <p:cNvPr id="258" name="Google Shape;258;p21"/>
          <p:cNvSpPr txBox="1"/>
          <p:nvPr>
            <p:ph idx="2" type="body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Образовательная программа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highlight>
                  <a:schemeClr val="lt1"/>
                </a:highlight>
              </a:rPr>
              <a:t>«</a:t>
            </a:r>
            <a:r>
              <a:rPr lang="ru-RU"/>
              <a:t>Программная инженерия»</a:t>
            </a:r>
            <a:endParaRPr/>
          </a:p>
        </p:txBody>
      </p:sp>
      <p:sp>
        <p:nvSpPr>
          <p:cNvPr id="259" name="Google Shape;259;p21"/>
          <p:cNvSpPr txBox="1"/>
          <p:nvPr>
            <p:ph idx="3" type="body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Москва 2025</a:t>
            </a:r>
            <a:endParaRPr/>
          </a:p>
        </p:txBody>
      </p:sp>
      <p:sp>
        <p:nvSpPr>
          <p:cNvPr id="260" name="Google Shape;260;p21"/>
          <p:cNvSpPr txBox="1"/>
          <p:nvPr>
            <p:ph type="title"/>
          </p:nvPr>
        </p:nvSpPr>
        <p:spPr>
          <a:xfrm>
            <a:off x="515950" y="1170350"/>
            <a:ext cx="6225900" cy="515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650"/>
              <a:t>Модель распознавания</a:t>
            </a:r>
            <a:endParaRPr sz="265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-RU" sz="1822"/>
              <a:t>YOLO‑детекция символов</a:t>
            </a:r>
            <a:br>
              <a:rPr b="1" lang="ru-RU" sz="1822"/>
            </a:br>
            <a:r>
              <a:rPr lang="ru-RU" sz="1822"/>
              <a:t>Эксперименты с «скользящим окном» и бинаризацией — недостаточная надёжность.</a:t>
            </a:r>
            <a:endParaRPr sz="1822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-RU" sz="1822"/>
              <a:t>LLM (Ollama, Gemma3)</a:t>
            </a:r>
            <a:br>
              <a:rPr b="1" lang="ru-RU" sz="1822"/>
            </a:br>
            <a:r>
              <a:rPr lang="ru-RU" sz="1822"/>
              <a:t>Слишком медленные, плохо распознают цвет и формат, часто «угадывали» запятую.</a:t>
            </a:r>
            <a:endParaRPr sz="1822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-RU" sz="1822"/>
              <a:t>PaddleOCR (MobileNetV3)</a:t>
            </a:r>
            <a:br>
              <a:rPr b="1" lang="ru-RU" sz="1822"/>
            </a:br>
            <a:r>
              <a:rPr lang="ru-RU" sz="1822"/>
              <a:t>Оптимизирована для цифр на дисплеях, после настройки аугментаций и словаря показала лучшую стабильность:</a:t>
            </a:r>
            <a:endParaRPr sz="1822"/>
          </a:p>
          <a:p>
            <a:pPr indent="-332739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ru-RU" sz="1822"/>
              <a:t>Accuracy ≈ 0.90 (train) / 0.85 (test)</a:t>
            </a:r>
            <a:endParaRPr sz="1822"/>
          </a:p>
          <a:p>
            <a:pPr indent="-332739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ru-RU" sz="1822"/>
              <a:t>Поддержка кастомных словарей (только цифры, с точкой)</a:t>
            </a:r>
            <a:endParaRPr sz="1822"/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-RU" sz="1822"/>
              <a:t>Выбор:</a:t>
            </a:r>
            <a:r>
              <a:rPr lang="ru-RU" sz="1822"/>
              <a:t> PaddleOCR обеспечила оптимальное соотношение скорости и точности.</a:t>
            </a:r>
            <a:endParaRPr sz="1822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D69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E2D69"/>
              </a:solidFill>
            </a:endParaRPr>
          </a:p>
        </p:txBody>
      </p:sp>
      <p:pic>
        <p:nvPicPr>
          <p:cNvPr id="261" name="Google Shape;26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1225" y="1368675"/>
            <a:ext cx="5241251" cy="855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414" y="2537000"/>
            <a:ext cx="4650061" cy="11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3500" y="4074900"/>
            <a:ext cx="5458976" cy="92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1335" y="5276175"/>
            <a:ext cx="4931139" cy="11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"/>
          <p:cNvSpPr txBox="1"/>
          <p:nvPr>
            <p:ph idx="1" type="body"/>
          </p:nvPr>
        </p:nvSpPr>
        <p:spPr>
          <a:xfrm>
            <a:off x="1143689" y="540904"/>
            <a:ext cx="1901700" cy="41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Факультет компьютерных наук</a:t>
            </a:r>
            <a:endParaRPr/>
          </a:p>
        </p:txBody>
      </p:sp>
      <p:sp>
        <p:nvSpPr>
          <p:cNvPr id="271" name="Google Shape;271;p22"/>
          <p:cNvSpPr txBox="1"/>
          <p:nvPr>
            <p:ph idx="2" type="body"/>
          </p:nvPr>
        </p:nvSpPr>
        <p:spPr>
          <a:xfrm>
            <a:off x="3459163" y="548720"/>
            <a:ext cx="2070000" cy="4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Образовательная программа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highlight>
                  <a:schemeClr val="lt1"/>
                </a:highlight>
              </a:rPr>
              <a:t>«</a:t>
            </a:r>
            <a:r>
              <a:rPr lang="ru-RU"/>
              <a:t>Программная инженерия»</a:t>
            </a:r>
            <a:endParaRPr/>
          </a:p>
        </p:txBody>
      </p:sp>
      <p:sp>
        <p:nvSpPr>
          <p:cNvPr id="272" name="Google Shape;272;p22"/>
          <p:cNvSpPr txBox="1"/>
          <p:nvPr>
            <p:ph idx="3" type="body"/>
          </p:nvPr>
        </p:nvSpPr>
        <p:spPr>
          <a:xfrm>
            <a:off x="6259892" y="548720"/>
            <a:ext cx="2070000" cy="4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E2D69"/>
              </a:buClr>
              <a:buSzPts val="1000"/>
              <a:buFont typeface="Arial"/>
              <a:buNone/>
            </a:pPr>
            <a:r>
              <a:rPr lang="ru-RU"/>
              <a:t>Москва 2025</a:t>
            </a:r>
            <a:endParaRPr/>
          </a:p>
        </p:txBody>
      </p:sp>
      <p:sp>
        <p:nvSpPr>
          <p:cNvPr id="273" name="Google Shape;273;p22"/>
          <p:cNvSpPr txBox="1"/>
          <p:nvPr>
            <p:ph idx="4" type="body"/>
          </p:nvPr>
        </p:nvSpPr>
        <p:spPr>
          <a:xfrm>
            <a:off x="445325" y="1250925"/>
            <a:ext cx="4495500" cy="5022900"/>
          </a:xfrm>
          <a:prstGeom prst="rect">
            <a:avLst/>
          </a:prstGeom>
        </p:spPr>
        <p:txBody>
          <a:bodyPr anchorCtr="0" anchor="t" bIns="4570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</a:rPr>
              <a:t>Итоговый инференс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dk1"/>
                </a:solidFill>
              </a:rPr>
              <a:t>Архитектура: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chemeClr val="dk1"/>
                </a:solidFill>
              </a:rPr>
              <a:t>Детекция</a:t>
            </a:r>
            <a:r>
              <a:rPr lang="ru-RU" sz="1600">
                <a:solidFill>
                  <a:schemeClr val="dk1"/>
                </a:solidFill>
              </a:rPr>
              <a:t>: </a:t>
            </a:r>
            <a:br>
              <a:rPr lang="ru-RU" sz="1600">
                <a:solidFill>
                  <a:schemeClr val="dk1"/>
                </a:solidFill>
              </a:rPr>
            </a:br>
            <a:r>
              <a:rPr lang="ru-RU" sz="1600">
                <a:solidFill>
                  <a:schemeClr val="dk1"/>
                </a:solidFill>
              </a:rPr>
              <a:t>YOLO (ONNX) через FastAPI /infer_image</a:t>
            </a:r>
            <a:br>
              <a:rPr lang="ru-RU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chemeClr val="dk1"/>
                </a:solidFill>
              </a:rPr>
              <a:t>Распознавание</a:t>
            </a:r>
            <a:r>
              <a:rPr lang="ru-RU" sz="1600">
                <a:solidFill>
                  <a:schemeClr val="dk1"/>
                </a:solidFill>
              </a:rPr>
              <a:t>: </a:t>
            </a:r>
            <a:br>
              <a:rPr lang="ru-RU" sz="1600">
                <a:solidFill>
                  <a:schemeClr val="dk1"/>
                </a:solidFill>
              </a:rPr>
            </a:br>
            <a:r>
              <a:rPr lang="ru-RU" sz="1600">
                <a:solidFill>
                  <a:schemeClr val="dk1"/>
                </a:solidFill>
              </a:rPr>
              <a:t>CRNN с CTC‑декодированием (ONNX) на Triton Inference Server</a:t>
            </a:r>
            <a:br>
              <a:rPr lang="ru-RU" sz="1600">
                <a:solidFill>
                  <a:schemeClr val="dk1"/>
                </a:solidFill>
              </a:rPr>
            </a:b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chemeClr val="dk1"/>
                </a:solidFill>
              </a:rPr>
              <a:t>Front‑end</a:t>
            </a:r>
            <a:r>
              <a:rPr lang="ru-RU" sz="1600">
                <a:solidFill>
                  <a:schemeClr val="dk1"/>
                </a:solidFill>
              </a:rPr>
              <a:t>:</a:t>
            </a:r>
            <a:br>
              <a:rPr lang="ru-RU" sz="1600">
                <a:solidFill>
                  <a:schemeClr val="dk1"/>
                </a:solidFill>
              </a:rPr>
            </a:br>
            <a:r>
              <a:rPr lang="ru-RU" sz="1600">
                <a:solidFill>
                  <a:schemeClr val="dk1"/>
                </a:solidFill>
              </a:rPr>
              <a:t>HTML/CSS/JS для загрузки фото и вывода результата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74" name="Google Shape;274;p22"/>
          <p:cNvSpPr txBox="1"/>
          <p:nvPr>
            <p:ph idx="4" type="body"/>
          </p:nvPr>
        </p:nvSpPr>
        <p:spPr>
          <a:xfrm>
            <a:off x="5051100" y="1250925"/>
            <a:ext cx="6739200" cy="5097900"/>
          </a:xfrm>
          <a:prstGeom prst="rect">
            <a:avLst/>
          </a:prstGeom>
        </p:spPr>
        <p:txBody>
          <a:bodyPr anchorCtr="0" anchor="t" bIns="45700" lIns="0" spcFirstLastPara="1" rIns="0" wrap="square" tIns="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2400">
                <a:solidFill>
                  <a:schemeClr val="dk1"/>
                </a:solidFill>
              </a:rPr>
              <a:t>Пайплайн</a:t>
            </a:r>
            <a:endParaRPr sz="25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chemeClr val="dk1"/>
                </a:solidFill>
              </a:rPr>
              <a:t>Приём изображения</a:t>
            </a:r>
            <a:br>
              <a:rPr b="1" lang="ru-RU" sz="1600">
                <a:solidFill>
                  <a:schemeClr val="dk1"/>
                </a:solidFill>
              </a:rPr>
            </a:br>
            <a:r>
              <a:rPr lang="ru-RU" sz="1600">
                <a:solidFill>
                  <a:schemeClr val="dk1"/>
                </a:solidFill>
              </a:rPr>
              <a:t> </a:t>
            </a:r>
            <a:r>
              <a:rPr lang="ru-RU" sz="1600">
                <a:solidFill>
                  <a:schemeClr val="dk1"/>
                </a:solidFill>
              </a:rPr>
              <a:t>- </a:t>
            </a:r>
            <a:r>
              <a:rPr lang="ru-RU" sz="1600">
                <a:solidFill>
                  <a:schemeClr val="dk1"/>
                </a:solidFill>
              </a:rPr>
              <a:t>POST /infer_imag</a:t>
            </a:r>
            <a:r>
              <a:rPr lang="ru-RU" sz="1600">
                <a:solidFill>
                  <a:schemeClr val="dk1"/>
                </a:solidFill>
              </a:rPr>
              <a:t>e (FastAPI)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chemeClr val="dk1"/>
                </a:solidFill>
              </a:rPr>
              <a:t>Детекция бокса</a:t>
            </a:r>
            <a:br>
              <a:rPr b="1" lang="ru-RU" sz="1600">
                <a:solidFill>
                  <a:schemeClr val="dk1"/>
                </a:solidFill>
              </a:rPr>
            </a:br>
            <a:r>
              <a:rPr lang="ru-RU" sz="1600">
                <a:solidFill>
                  <a:schemeClr val="dk1"/>
                </a:solidFill>
              </a:rPr>
              <a:t> - OBB → crop_rotate_obb</a:t>
            </a:r>
            <a:br>
              <a:rPr lang="ru-RU" sz="1600">
                <a:solidFill>
                  <a:schemeClr val="dk1"/>
                </a:solidFill>
              </a:rPr>
            </a:br>
            <a:r>
              <a:rPr lang="ru-RU" sz="1600">
                <a:solidFill>
                  <a:schemeClr val="dk1"/>
                </a:solidFill>
              </a:rPr>
              <a:t> - иначе axis‑aligned + swapXY при вертикальном боксе + 1% паддинг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chemeClr val="dk1"/>
                </a:solidFill>
              </a:rPr>
              <a:t>Подготовка региона</a:t>
            </a:r>
            <a:br>
              <a:rPr b="1" lang="ru-RU" sz="1600">
                <a:solidFill>
                  <a:schemeClr val="dk1"/>
                </a:solidFill>
              </a:rPr>
            </a:br>
            <a:r>
              <a:rPr lang="ru-RU" sz="1600">
                <a:solidFill>
                  <a:schemeClr val="dk1"/>
                </a:solidFill>
              </a:rPr>
              <a:t> - AdaptiveAvgPool2d → размер </a:t>
            </a:r>
            <a:r>
              <a:rPr b="1" lang="ru-RU" sz="1600">
                <a:solidFill>
                  <a:schemeClr val="dk1"/>
                </a:solidFill>
              </a:rPr>
              <a:t>32×400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chemeClr val="dk1"/>
                </a:solidFill>
              </a:rPr>
              <a:t>Запрос к Triton</a:t>
            </a:r>
            <a:br>
              <a:rPr b="1" lang="ru-RU" sz="1600">
                <a:solidFill>
                  <a:schemeClr val="dk1"/>
                </a:solidFill>
              </a:rPr>
            </a:br>
            <a:r>
              <a:rPr lang="ru-RU" sz="1600">
                <a:solidFill>
                  <a:schemeClr val="dk1"/>
                </a:solidFill>
              </a:rPr>
              <a:t> - HTTP‑запрос → CTC‑декодирование → очистка от ведущих нулей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chemeClr val="dk1"/>
                </a:solidFill>
              </a:rPr>
              <a:t>Ответ</a:t>
            </a:r>
            <a:br>
              <a:rPr b="1" lang="ru-RU" sz="1600">
                <a:solidFill>
                  <a:schemeClr val="dk1"/>
                </a:solidFill>
              </a:rPr>
            </a:br>
            <a:r>
              <a:rPr lang="ru-RU" sz="1600">
                <a:solidFill>
                  <a:schemeClr val="dk1"/>
                </a:solidFill>
              </a:rPr>
              <a:t> - JSON { "result": "&lt;текст&gt;" }</a:t>
            </a:r>
            <a:br>
              <a:rPr lang="ru-RU" sz="1600">
                <a:solidFill>
                  <a:schemeClr val="dk1"/>
                </a:solidFill>
              </a:rPr>
            </a:br>
            <a:r>
              <a:rPr lang="ru-RU" sz="1600">
                <a:solidFill>
                  <a:schemeClr val="dk1"/>
                </a:solidFill>
              </a:rPr>
              <a:t> - Front‑end отображает распознанный текст пользователю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2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Пользовательские 1">
      <a:dk1>
        <a:srgbClr val="0F2C68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